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17"/>
  </p:notesMasterIdLst>
  <p:sldIdLst>
    <p:sldId id="306" r:id="rId5"/>
    <p:sldId id="305" r:id="rId6"/>
    <p:sldId id="259" r:id="rId7"/>
    <p:sldId id="320" r:id="rId8"/>
    <p:sldId id="319" r:id="rId9"/>
    <p:sldId id="312" r:id="rId10"/>
    <p:sldId id="321" r:id="rId11"/>
    <p:sldId id="261" r:id="rId12"/>
    <p:sldId id="314" r:id="rId13"/>
    <p:sldId id="311" r:id="rId14"/>
    <p:sldId id="318" r:id="rId15"/>
    <p:sldId id="317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Playfair Display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DA"/>
    <a:srgbClr val="B4BD6E"/>
    <a:srgbClr val="324A00"/>
    <a:srgbClr val="FFFFFF"/>
    <a:srgbClr val="92A000"/>
    <a:srgbClr val="384A0F"/>
    <a:srgbClr val="385723"/>
    <a:srgbClr val="262626"/>
    <a:srgbClr val="FB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2605D-5B0E-0067-1BAB-D161C30EAE9A}" v="3" dt="2022-04-24T14:15:20.487"/>
    <p1510:client id="{48616A22-0791-6F73-AC54-CC32E5D13C64}" v="42" dt="2022-04-24T17:12:52.489"/>
    <p1510:client id="{58D367B3-3C33-4DD2-9144-263020DADB09}" v="1357" dt="2022-04-24T22:20:18.566"/>
    <p1510:client id="{9AA59977-0A65-4193-A58A-F446DD0553C3}" v="1156" vWet="1294" dt="2022-04-24T15:04:14.358"/>
    <p1510:client id="{CF9B6AAF-5A68-308C-597A-D3D3179C9FF3}" v="117" vWet="126" dt="2022-04-24T18:36:00.713"/>
    <p1510:client id="{D1C11010-BCC9-8A0F-FCDA-EBF2548D4EA9}" v="207" vWet="218" dt="2022-04-24T18:02:46.465"/>
    <p1510:client id="{F27D6ABD-DA91-273F-8FC1-2538A1983737}" v="80" dt="2022-04-24T18:46:10.843"/>
  </p1510:revLst>
</p1510:revInfo>
</file>

<file path=ppt/tableStyles.xml><?xml version="1.0" encoding="utf-8"?>
<a:tblStyleLst xmlns:a="http://schemas.openxmlformats.org/drawingml/2006/main" def="{45F57B52-B53E-44B8-B351-AB37975115DE}">
  <a:tblStyle styleId="{45F57B52-B53E-44B8-B351-AB3797511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26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652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c187c80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c187c80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02930d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02930d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4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02930d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02930d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02930d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02930d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99" r:id="rId3"/>
    <p:sldLayoutId id="2147487523" r:id="rId4"/>
    <p:sldLayoutId id="2147490811" r:id="rId5"/>
    <p:sldLayoutId id="2147490812" r:id="rId6"/>
    <p:sldLayoutId id="2147490807" r:id="rId7"/>
    <p:sldLayoutId id="2147483666" r:id="rId8"/>
    <p:sldLayoutId id="2147483670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7DD6E2-8220-4A0A-A74E-9A70ED98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135" y="1545178"/>
            <a:ext cx="4943730" cy="20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8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Nosso site é simples e fácil de acessar, com layout minimalista e direto para que o usuário sinta-se a vontade em usar.</a:t>
            </a:r>
            <a:endParaRPr dirty="0"/>
          </a:p>
        </p:txBody>
      </p:sp>
      <p:sp>
        <p:nvSpPr>
          <p:cNvPr id="663" name="Google Shape;663;p65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Visite nosso site!</a:t>
            </a:r>
            <a:endParaRPr dirty="0"/>
          </a:p>
        </p:txBody>
      </p:sp>
      <p:sp>
        <p:nvSpPr>
          <p:cNvPr id="665" name="Google Shape;665;p65"/>
          <p:cNvSpPr/>
          <p:nvPr/>
        </p:nvSpPr>
        <p:spPr>
          <a:xfrm>
            <a:off x="835378" y="1416681"/>
            <a:ext cx="3727042" cy="2845989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535FC9-5C3C-41F6-8073-8D69A667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D2B953-FEAC-4F43-BAEF-FCE9D841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22" y="1553774"/>
            <a:ext cx="3409245" cy="183289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 build="p"/>
      <p:bldP spid="663" grpId="0"/>
      <p:bldP spid="6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6BBA675E-EDEC-40E9-86FC-3D25F6C15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06" y="1189197"/>
            <a:ext cx="6056819" cy="3172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° Página de Suporte</a:t>
            </a:r>
          </a:p>
          <a:p>
            <a:pPr>
              <a:lnSpc>
                <a:spcPct val="150000"/>
              </a:lnSpc>
            </a:pPr>
            <a:r>
              <a:rPr lang="pt-BR" dirty="0"/>
              <a:t>° Esqueceu a Senha</a:t>
            </a:r>
          </a:p>
          <a:p>
            <a:pPr>
              <a:lnSpc>
                <a:spcPct val="150000"/>
              </a:lnSpc>
            </a:pPr>
            <a:r>
              <a:rPr lang="pt-BR" dirty="0"/>
              <a:t>° Conectar API no site</a:t>
            </a:r>
          </a:p>
          <a:p>
            <a:pPr>
              <a:lnSpc>
                <a:spcPct val="150000"/>
              </a:lnSpc>
            </a:pPr>
            <a:r>
              <a:rPr lang="pt-BR" dirty="0"/>
              <a:t>° Teste com Sensor do Projeto + Gráficos + Banco de Dados local</a:t>
            </a:r>
          </a:p>
          <a:p>
            <a:pPr>
              <a:lnSpc>
                <a:spcPct val="150000"/>
              </a:lnSpc>
            </a:pPr>
            <a:r>
              <a:rPr lang="pt-BR" dirty="0"/>
              <a:t>° Gráficos em tempo real</a:t>
            </a:r>
          </a:p>
          <a:p>
            <a:pPr>
              <a:lnSpc>
                <a:spcPct val="150000"/>
              </a:lnSpc>
            </a:pPr>
            <a:r>
              <a:rPr lang="pt-BR" dirty="0"/>
              <a:t>° Planilha de riscos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F898846-08C7-4017-9381-51276462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6" y="209439"/>
            <a:ext cx="3363900" cy="572700"/>
          </a:xfrm>
        </p:spPr>
        <p:txBody>
          <a:bodyPr/>
          <a:lstStyle/>
          <a:p>
            <a:r>
              <a:rPr lang="pt-BR" dirty="0"/>
              <a:t>Próximos passos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FB301D5-6F52-41F7-858F-12D7AA2F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05D717C-3761-4693-86CC-C19240337C1B}"/>
              </a:ext>
            </a:extLst>
          </p:cNvPr>
          <p:cNvSpPr/>
          <p:nvPr/>
        </p:nvSpPr>
        <p:spPr>
          <a:xfrm>
            <a:off x="8730225" y="0"/>
            <a:ext cx="413775" cy="1000125"/>
          </a:xfrm>
          <a:prstGeom prst="rect">
            <a:avLst/>
          </a:prstGeom>
          <a:solidFill>
            <a:srgbClr val="324A00"/>
          </a:solidFill>
          <a:ln>
            <a:solidFill>
              <a:srgbClr val="324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10B5-7D79-433D-BC62-33C472668CEF}"/>
              </a:ext>
            </a:extLst>
          </p:cNvPr>
          <p:cNvSpPr/>
          <p:nvPr/>
        </p:nvSpPr>
        <p:spPr>
          <a:xfrm>
            <a:off x="0" y="4438650"/>
            <a:ext cx="2037464" cy="704850"/>
          </a:xfrm>
          <a:prstGeom prst="rect">
            <a:avLst/>
          </a:prstGeom>
          <a:ln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30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C29D2BD-BC18-4D79-94D3-1D6697894B8D}"/>
              </a:ext>
            </a:extLst>
          </p:cNvPr>
          <p:cNvSpPr/>
          <p:nvPr/>
        </p:nvSpPr>
        <p:spPr>
          <a:xfrm>
            <a:off x="0" y="4058194"/>
            <a:ext cx="6392091" cy="687977"/>
          </a:xfrm>
          <a:prstGeom prst="rect">
            <a:avLst/>
          </a:prstGeom>
          <a:solidFill>
            <a:srgbClr val="92A000">
              <a:alpha val="32000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E4C559-23BF-4F4D-B21E-7DEDC501FDC7}"/>
              </a:ext>
            </a:extLst>
          </p:cNvPr>
          <p:cNvSpPr/>
          <p:nvPr/>
        </p:nvSpPr>
        <p:spPr>
          <a:xfrm>
            <a:off x="7097486" y="357051"/>
            <a:ext cx="2046514" cy="349749"/>
          </a:xfrm>
          <a:prstGeom prst="rect">
            <a:avLst/>
          </a:prstGeom>
          <a:solidFill>
            <a:srgbClr val="92A000">
              <a:alpha val="31765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4E435CA-4672-4A1A-9395-54E88819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" y="0"/>
            <a:ext cx="3043187" cy="12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75;p66">
            <a:extLst>
              <a:ext uri="{FF2B5EF4-FFF2-40B4-BE49-F238E27FC236}">
                <a16:creationId xmlns:a16="http://schemas.microsoft.com/office/drawing/2014/main" id="{B2A836E4-8368-4E01-8D40-66D342B19CE0}"/>
              </a:ext>
            </a:extLst>
          </p:cNvPr>
          <p:cNvSpPr/>
          <p:nvPr/>
        </p:nvSpPr>
        <p:spPr>
          <a:xfrm>
            <a:off x="833409" y="42228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5" name="Google Shape;676;p66">
            <a:extLst>
              <a:ext uri="{FF2B5EF4-FFF2-40B4-BE49-F238E27FC236}">
                <a16:creationId xmlns:a16="http://schemas.microsoft.com/office/drawing/2014/main" id="{075D8C99-E406-4D59-B78C-389B4B85D42E}"/>
              </a:ext>
            </a:extLst>
          </p:cNvPr>
          <p:cNvGrpSpPr/>
          <p:nvPr/>
        </p:nvGrpSpPr>
        <p:grpSpPr>
          <a:xfrm>
            <a:off x="1282881" y="4222824"/>
            <a:ext cx="346056" cy="345674"/>
            <a:chOff x="3303268" y="3817349"/>
            <a:chExt cx="346056" cy="345674"/>
          </a:xfrm>
        </p:grpSpPr>
        <p:sp>
          <p:nvSpPr>
            <p:cNvPr id="16" name="Google Shape;677;p66">
              <a:extLst>
                <a:ext uri="{FF2B5EF4-FFF2-40B4-BE49-F238E27FC236}">
                  <a16:creationId xmlns:a16="http://schemas.microsoft.com/office/drawing/2014/main" id="{9D2BA429-D2F5-4AE3-B209-84514AF80B1A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7" name="Google Shape;678;p66">
              <a:extLst>
                <a:ext uri="{FF2B5EF4-FFF2-40B4-BE49-F238E27FC236}">
                  <a16:creationId xmlns:a16="http://schemas.microsoft.com/office/drawing/2014/main" id="{2C600C28-80CB-4F85-9F6E-75EB732AD621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8" name="Google Shape;679;p66">
              <a:extLst>
                <a:ext uri="{FF2B5EF4-FFF2-40B4-BE49-F238E27FC236}">
                  <a16:creationId xmlns:a16="http://schemas.microsoft.com/office/drawing/2014/main" id="{EC969004-7714-444E-840C-C26FF9D9C32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" name="Google Shape;680;p66">
              <a:extLst>
                <a:ext uri="{FF2B5EF4-FFF2-40B4-BE49-F238E27FC236}">
                  <a16:creationId xmlns:a16="http://schemas.microsoft.com/office/drawing/2014/main" id="{9B261B19-E501-45A2-98FA-7ECC9C5DFA2A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20" name="Google Shape;681;p66">
            <a:extLst>
              <a:ext uri="{FF2B5EF4-FFF2-40B4-BE49-F238E27FC236}">
                <a16:creationId xmlns:a16="http://schemas.microsoft.com/office/drawing/2014/main" id="{D2B38E7B-53DA-4C75-9CBC-A92FDEE117E8}"/>
              </a:ext>
            </a:extLst>
          </p:cNvPr>
          <p:cNvGrpSpPr/>
          <p:nvPr/>
        </p:nvGrpSpPr>
        <p:grpSpPr>
          <a:xfrm>
            <a:off x="1756033" y="4222824"/>
            <a:ext cx="346056" cy="345674"/>
            <a:chOff x="3752358" y="3817349"/>
            <a:chExt cx="346056" cy="345674"/>
          </a:xfrm>
        </p:grpSpPr>
        <p:sp>
          <p:nvSpPr>
            <p:cNvPr id="21" name="Google Shape;682;p66">
              <a:extLst>
                <a:ext uri="{FF2B5EF4-FFF2-40B4-BE49-F238E27FC236}">
                  <a16:creationId xmlns:a16="http://schemas.microsoft.com/office/drawing/2014/main" id="{C3B5F1D6-ACDD-4E36-9573-FFBA3E63637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" name="Google Shape;683;p66">
              <a:extLst>
                <a:ext uri="{FF2B5EF4-FFF2-40B4-BE49-F238E27FC236}">
                  <a16:creationId xmlns:a16="http://schemas.microsoft.com/office/drawing/2014/main" id="{71618DC2-1FB1-45D9-AACB-97C2C42C8A0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3" name="Google Shape;684;p66">
              <a:extLst>
                <a:ext uri="{FF2B5EF4-FFF2-40B4-BE49-F238E27FC236}">
                  <a16:creationId xmlns:a16="http://schemas.microsoft.com/office/drawing/2014/main" id="{F2585731-4B31-46E7-896B-5967D973AA3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4" name="Google Shape;685;p66">
              <a:extLst>
                <a:ext uri="{FF2B5EF4-FFF2-40B4-BE49-F238E27FC236}">
                  <a16:creationId xmlns:a16="http://schemas.microsoft.com/office/drawing/2014/main" id="{BD125BFE-0D44-4C8F-A33E-6B176A34DA4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6042A4E-9AA7-48B5-8911-C18EBDF5AD36}"/>
              </a:ext>
            </a:extLst>
          </p:cNvPr>
          <p:cNvSpPr/>
          <p:nvPr/>
        </p:nvSpPr>
        <p:spPr>
          <a:xfrm>
            <a:off x="4188822" y="539931"/>
            <a:ext cx="4963886" cy="4093029"/>
          </a:xfrm>
          <a:prstGeom prst="rect">
            <a:avLst/>
          </a:prstGeom>
          <a:solidFill>
            <a:srgbClr val="384A0F">
              <a:alpha val="91000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Google Shape;674;p66">
            <a:extLst>
              <a:ext uri="{FF2B5EF4-FFF2-40B4-BE49-F238E27FC236}">
                <a16:creationId xmlns:a16="http://schemas.microsoft.com/office/drawing/2014/main" id="{C2600882-E7FD-4A6A-8A29-FA42502881DF}"/>
              </a:ext>
            </a:extLst>
          </p:cNvPr>
          <p:cNvSpPr txBox="1">
            <a:spLocks/>
          </p:cNvSpPr>
          <p:nvPr/>
        </p:nvSpPr>
        <p:spPr>
          <a:xfrm>
            <a:off x="4849000" y="1653474"/>
            <a:ext cx="3225000" cy="130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Alguma duvida?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SunBean_22@gmail.com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+55 620 421 838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SunBean.com</a:t>
            </a:r>
          </a:p>
          <a:p>
            <a:pPr>
              <a:buClr>
                <a:schemeClr val="dk1"/>
              </a:buClr>
              <a:buSzPts val="1100"/>
            </a:pPr>
            <a:endParaRPr lang="pt-BR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8" name="Google Shape;672;p66">
            <a:extLst>
              <a:ext uri="{FF2B5EF4-FFF2-40B4-BE49-F238E27FC236}">
                <a16:creationId xmlns:a16="http://schemas.microsoft.com/office/drawing/2014/main" id="{BA0A3458-30F1-44BE-B6E7-1C8981AC5CE5}"/>
              </a:ext>
            </a:extLst>
          </p:cNvPr>
          <p:cNvSpPr txBox="1">
            <a:spLocks/>
          </p:cNvSpPr>
          <p:nvPr/>
        </p:nvSpPr>
        <p:spPr>
          <a:xfrm>
            <a:off x="4848825" y="706800"/>
            <a:ext cx="372568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b="1" dirty="0">
                <a:solidFill>
                  <a:srgbClr val="FFFFFF"/>
                </a:solidFill>
                <a:latin typeface="Playfair Display" panose="00000500000000000000" pitchFamily="2" charset="0"/>
              </a:rPr>
              <a:t>Obrigado!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FF26929-62F8-423B-B6C6-8CA41801360C}"/>
              </a:ext>
            </a:extLst>
          </p:cNvPr>
          <p:cNvSpPr txBox="1"/>
          <p:nvPr/>
        </p:nvSpPr>
        <p:spPr>
          <a:xfrm>
            <a:off x="4963886" y="3257006"/>
            <a:ext cx="311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Créditos: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SunBean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23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02619E-A584-4EDF-A5C9-6C2331AD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1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8C5F6B-58A5-4B8D-8F9E-FB116FD5F6E2}"/>
              </a:ext>
            </a:extLst>
          </p:cNvPr>
          <p:cNvSpPr txBox="1"/>
          <p:nvPr/>
        </p:nvSpPr>
        <p:spPr>
          <a:xfrm>
            <a:off x="1665677" y="890356"/>
            <a:ext cx="5812646" cy="56169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pt-BR" sz="3200" b="1" dirty="0">
                <a:solidFill>
                  <a:srgbClr val="262626"/>
                </a:solidFill>
                <a:latin typeface="Playfair Display" panose="00000500000000000000" pitchFamily="2" charset="0"/>
                <a:ea typeface="Roboto"/>
                <a:cs typeface="Roboto" panose="02000000000000000000" pitchFamily="2" charset="0"/>
              </a:rPr>
              <a:t>Conheça a nossa equipe</a:t>
            </a:r>
          </a:p>
        </p:txBody>
      </p:sp>
      <p:pic>
        <p:nvPicPr>
          <p:cNvPr id="4" name="Imagem 3" descr="Homem falando ao celular&#10;&#10;Descrição gerada automaticamente">
            <a:extLst>
              <a:ext uri="{FF2B5EF4-FFF2-40B4-BE49-F238E27FC236}">
                <a16:creationId xmlns:a16="http://schemas.microsoft.com/office/drawing/2014/main" id="{DC874CAB-998D-4764-94F9-DB11D0A5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1784734"/>
            <a:ext cx="771319" cy="799849"/>
          </a:xfrm>
          <a:prstGeom prst="rect">
            <a:avLst/>
          </a:prstGeom>
        </p:spPr>
      </p:pic>
      <p:pic>
        <p:nvPicPr>
          <p:cNvPr id="25" name="Imagem 24" descr="Foto em preto e branco de mulher sorrindo&#10;&#10;Descrição gerada automaticamente">
            <a:extLst>
              <a:ext uri="{FF2B5EF4-FFF2-40B4-BE49-F238E27FC236}">
                <a16:creationId xmlns:a16="http://schemas.microsoft.com/office/drawing/2014/main" id="{1B6DE421-94B0-4F97-93DA-9BB2CA1FF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3" y="1793332"/>
            <a:ext cx="771319" cy="799849"/>
          </a:xfrm>
          <a:prstGeom prst="rect">
            <a:avLst/>
          </a:prstGeom>
        </p:spPr>
      </p:pic>
      <p:pic>
        <p:nvPicPr>
          <p:cNvPr id="26" name="Imagem 2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0EB441A-DD29-45A0-895D-249634058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" y="2828800"/>
            <a:ext cx="771319" cy="799849"/>
          </a:xfrm>
          <a:prstGeom prst="rect">
            <a:avLst/>
          </a:prstGeom>
        </p:spPr>
      </p:pic>
      <p:pic>
        <p:nvPicPr>
          <p:cNvPr id="27" name="Imagem 26" descr="Foto preta e branca de homem com óculos de grau&#10;&#10;Descrição gerada automaticamente">
            <a:extLst>
              <a:ext uri="{FF2B5EF4-FFF2-40B4-BE49-F238E27FC236}">
                <a16:creationId xmlns:a16="http://schemas.microsoft.com/office/drawing/2014/main" id="{F1A67AF1-CE97-4DE9-BE93-0BCF036DF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2828799"/>
            <a:ext cx="770693" cy="799200"/>
          </a:xfrm>
          <a:prstGeom prst="rect">
            <a:avLst/>
          </a:prstGeom>
        </p:spPr>
      </p:pic>
      <p:pic>
        <p:nvPicPr>
          <p:cNvPr id="28" name="Imagem 27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6A5A9F9F-1CE7-4E9A-89DA-ABC3B125E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" y="3864266"/>
            <a:ext cx="770693" cy="799200"/>
          </a:xfrm>
          <a:prstGeom prst="rect">
            <a:avLst/>
          </a:prstGeom>
        </p:spPr>
      </p:pic>
      <p:pic>
        <p:nvPicPr>
          <p:cNvPr id="29" name="Imagem 28" descr="Mulher com óculos escuros&#10;&#10;Descrição gerada automaticamente">
            <a:extLst>
              <a:ext uri="{FF2B5EF4-FFF2-40B4-BE49-F238E27FC236}">
                <a16:creationId xmlns:a16="http://schemas.microsoft.com/office/drawing/2014/main" id="{E1133BE9-8F03-4E43-9D02-467768561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3864267"/>
            <a:ext cx="770693" cy="7992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467B823-DC95-4E5C-B1F9-8FCE3CB938A9}"/>
              </a:ext>
            </a:extLst>
          </p:cNvPr>
          <p:cNvSpPr txBox="1"/>
          <p:nvPr/>
        </p:nvSpPr>
        <p:spPr>
          <a:xfrm>
            <a:off x="2010507" y="1742807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Julia Duran</a:t>
            </a:r>
          </a:p>
          <a:p>
            <a:r>
              <a:rPr lang="pt-BR" sz="1800" dirty="0" err="1"/>
              <a:t>Product</a:t>
            </a:r>
            <a:r>
              <a:rPr lang="pt-BR" sz="1800" dirty="0"/>
              <a:t> </a:t>
            </a:r>
            <a:r>
              <a:rPr lang="pt-BR" sz="1800" dirty="0" err="1"/>
              <a:t>Owner</a:t>
            </a:r>
            <a:endParaRPr lang="pt-BR" sz="1800" dirty="0"/>
          </a:p>
          <a:p>
            <a:r>
              <a:rPr lang="pt-BR" sz="1800" dirty="0"/>
              <a:t>Análise 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1597C5A-C5E8-4528-AE69-25B88342B067}"/>
              </a:ext>
            </a:extLst>
          </p:cNvPr>
          <p:cNvSpPr txBox="1"/>
          <p:nvPr/>
        </p:nvSpPr>
        <p:spPr>
          <a:xfrm>
            <a:off x="2010507" y="2916775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Pedro Mendonça</a:t>
            </a:r>
          </a:p>
          <a:p>
            <a:r>
              <a:rPr lang="pt-BR" sz="1800" dirty="0"/>
              <a:t>Scrum Master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2F026C0-769F-4AE4-A679-314AB0C6BBFF}"/>
              </a:ext>
            </a:extLst>
          </p:cNvPr>
          <p:cNvSpPr txBox="1"/>
          <p:nvPr/>
        </p:nvSpPr>
        <p:spPr>
          <a:xfrm>
            <a:off x="6134503" y="1742807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Jonathan </a:t>
            </a:r>
            <a:r>
              <a:rPr lang="pt-BR" sz="1800" dirty="0" err="1">
                <a:solidFill>
                  <a:srgbClr val="53AC46"/>
                </a:solidFill>
              </a:rPr>
              <a:t>Gilber</a:t>
            </a:r>
            <a:endParaRPr lang="pt-BR" sz="1800" dirty="0">
              <a:solidFill>
                <a:srgbClr val="53AC46"/>
              </a:solidFill>
            </a:endParaRPr>
          </a:p>
          <a:p>
            <a:r>
              <a:rPr lang="pt-BR" sz="1800" dirty="0"/>
              <a:t>Designer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Front-</a:t>
            </a:r>
            <a:r>
              <a:rPr lang="pt-BR" sz="1800" dirty="0" err="1"/>
              <a:t>End</a:t>
            </a:r>
            <a:endParaRPr lang="pt-BR" sz="1800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852F90F-1530-4F26-AF44-8368E1957A4C}"/>
              </a:ext>
            </a:extLst>
          </p:cNvPr>
          <p:cNvSpPr txBox="1"/>
          <p:nvPr/>
        </p:nvSpPr>
        <p:spPr>
          <a:xfrm>
            <a:off x="2099827" y="3952243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53AC46"/>
                </a:solidFill>
              </a:rPr>
              <a:t>Mythras</a:t>
            </a:r>
            <a:r>
              <a:rPr lang="pt-BR" sz="1800" dirty="0">
                <a:solidFill>
                  <a:srgbClr val="53AC46"/>
                </a:solidFill>
              </a:rPr>
              <a:t> Freitas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r>
              <a:rPr lang="pt-BR" sz="1800" dirty="0"/>
              <a:t>Analista Júnior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3C451AC-4D7B-432B-95D4-2CA984C731F1}"/>
              </a:ext>
            </a:extLst>
          </p:cNvPr>
          <p:cNvSpPr txBox="1"/>
          <p:nvPr/>
        </p:nvSpPr>
        <p:spPr>
          <a:xfrm>
            <a:off x="6134505" y="2916775"/>
            <a:ext cx="222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Reginaldo Junior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r>
              <a:rPr lang="pt-BR" sz="1800" dirty="0"/>
              <a:t>Software </a:t>
            </a:r>
            <a:r>
              <a:rPr lang="pt-BR" sz="1800" dirty="0" err="1"/>
              <a:t>Engineer</a:t>
            </a:r>
            <a:endParaRPr lang="pt-BR" sz="18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C6BDA5-11A2-4B73-A10A-FAD8012B5820}"/>
              </a:ext>
            </a:extLst>
          </p:cNvPr>
          <p:cNvSpPr txBox="1"/>
          <p:nvPr/>
        </p:nvSpPr>
        <p:spPr>
          <a:xfrm>
            <a:off x="6134504" y="3952243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Matheus Hideki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Back-</a:t>
            </a:r>
            <a:r>
              <a:rPr lang="pt-BR" sz="1800" dirty="0" err="1"/>
              <a:t>End</a:t>
            </a:r>
            <a:endParaRPr lang="pt-BR" sz="1800" dirty="0"/>
          </a:p>
          <a:p>
            <a:r>
              <a:rPr lang="pt-BR" sz="1800" dirty="0"/>
              <a:t>Data </a:t>
            </a:r>
            <a:r>
              <a:rPr lang="pt-BR" sz="1800" dirty="0" err="1"/>
              <a:t>Engineer</a:t>
            </a:r>
            <a:endParaRPr lang="pt-BR" sz="1800" dirty="0"/>
          </a:p>
        </p:txBody>
      </p:sp>
      <p:sp>
        <p:nvSpPr>
          <p:cNvPr id="17" name="Google Shape;277;p44">
            <a:extLst>
              <a:ext uri="{FF2B5EF4-FFF2-40B4-BE49-F238E27FC236}">
                <a16:creationId xmlns:a16="http://schemas.microsoft.com/office/drawing/2014/main" id="{808F8C93-57BE-4B65-87FA-E73587B3B4E1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B4BD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161BA22-ECA0-4159-BBEA-23EEEA93E92F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324A00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634034" y="1191586"/>
            <a:ext cx="2751912" cy="593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empresa</a:t>
            </a:r>
            <a:endParaRPr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634034" y="1807748"/>
            <a:ext cx="2751911" cy="311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Somos a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Sunbean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empresa focada em soluções para os produtores e agricultores afetados pelas mudanças climáticas.</a:t>
            </a:r>
            <a:endParaRPr lang="en" sz="1800" dirty="0"/>
          </a:p>
        </p:txBody>
      </p:sp>
      <p:sp>
        <p:nvSpPr>
          <p:cNvPr id="276" name="Google Shape;276;p44"/>
          <p:cNvSpPr/>
          <p:nvPr/>
        </p:nvSpPr>
        <p:spPr>
          <a:xfrm rot="10800000">
            <a:off x="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7;p44">
            <a:extLst>
              <a:ext uri="{FF2B5EF4-FFF2-40B4-BE49-F238E27FC236}">
                <a16:creationId xmlns:a16="http://schemas.microsoft.com/office/drawing/2014/main" id="{767E9532-0F5D-4B41-918F-A45D6A1A938C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324A00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BAD8EB-CFE2-4B40-BD6C-A06E39D4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1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Jardim com plantas verdes&#10;&#10;Descrição gerada automaticamente">
            <a:extLst>
              <a:ext uri="{FF2B5EF4-FFF2-40B4-BE49-F238E27FC236}">
                <a16:creationId xmlns:a16="http://schemas.microsoft.com/office/drawing/2014/main" id="{E6EFF66E-2340-47C8-A355-6FD52EDC7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47"/>
          <a:stretch/>
        </p:blipFill>
        <p:spPr>
          <a:xfrm>
            <a:off x="4109921" y="543000"/>
            <a:ext cx="4310104" cy="46177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634034" y="1191586"/>
            <a:ext cx="2751912" cy="593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</a:t>
            </a:r>
            <a:endParaRPr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634034" y="1807748"/>
            <a:ext cx="2751911" cy="311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Perdas bilionárias na área de agronegócio por problemas climáticos</a:t>
            </a:r>
            <a:endParaRPr lang="en" sz="1800" dirty="0">
              <a:latin typeface="Montserrat" panose="00000500000000000000" pitchFamily="2" charset="0"/>
            </a:endParaRPr>
          </a:p>
        </p:txBody>
      </p:sp>
      <p:sp>
        <p:nvSpPr>
          <p:cNvPr id="276" name="Google Shape;276;p44"/>
          <p:cNvSpPr/>
          <p:nvPr/>
        </p:nvSpPr>
        <p:spPr>
          <a:xfrm rot="10800000">
            <a:off x="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7;p44">
            <a:extLst>
              <a:ext uri="{FF2B5EF4-FFF2-40B4-BE49-F238E27FC236}">
                <a16:creationId xmlns:a16="http://schemas.microsoft.com/office/drawing/2014/main" id="{767E9532-0F5D-4B41-918F-A45D6A1A938C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324A00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BAD8EB-CFE2-4B40-BD6C-A06E39D4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-33866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98C4782-EA3E-4655-AAD5-20237D02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312" y="743328"/>
            <a:ext cx="5078725" cy="12811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136F6F-CBA0-4CC8-9B62-1DA7951B3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12" y="1957144"/>
            <a:ext cx="5078725" cy="12811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887444-6CAE-4B0B-AAC1-014D6D842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14" y="3238333"/>
            <a:ext cx="5078723" cy="12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4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21">
            <a:extLst>
              <a:ext uri="{FF2B5EF4-FFF2-40B4-BE49-F238E27FC236}">
                <a16:creationId xmlns:a16="http://schemas.microsoft.com/office/drawing/2014/main" id="{A5C57218-9FCD-4D47-8429-6A77F003E86B}"/>
              </a:ext>
            </a:extLst>
          </p:cNvPr>
          <p:cNvSpPr txBox="1">
            <a:spLocks/>
          </p:cNvSpPr>
          <p:nvPr/>
        </p:nvSpPr>
        <p:spPr>
          <a:xfrm>
            <a:off x="1251504" y="910725"/>
            <a:ext cx="312658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Umidade no solo</a:t>
            </a:r>
          </a:p>
        </p:txBody>
      </p:sp>
      <p:sp>
        <p:nvSpPr>
          <p:cNvPr id="13" name="Espaço Reservado para Texto 17">
            <a:extLst>
              <a:ext uri="{FF2B5EF4-FFF2-40B4-BE49-F238E27FC236}">
                <a16:creationId xmlns:a16="http://schemas.microsoft.com/office/drawing/2014/main" id="{D0A78C53-F685-4390-A819-5FD5CE1CBEAD}"/>
              </a:ext>
            </a:extLst>
          </p:cNvPr>
          <p:cNvSpPr txBox="1">
            <a:spLocks/>
          </p:cNvSpPr>
          <p:nvPr/>
        </p:nvSpPr>
        <p:spPr>
          <a:xfrm>
            <a:off x="1251503" y="1328455"/>
            <a:ext cx="3126583" cy="130652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A umidade ideal para solos argilosos é de 60% a 70%, e para solos arenosos de 60% a 80%</a:t>
            </a:r>
          </a:p>
        </p:txBody>
      </p:sp>
      <p:sp>
        <p:nvSpPr>
          <p:cNvPr id="14" name="Espaço Reservado para Texto 22">
            <a:extLst>
              <a:ext uri="{FF2B5EF4-FFF2-40B4-BE49-F238E27FC236}">
                <a16:creationId xmlns:a16="http://schemas.microsoft.com/office/drawing/2014/main" id="{871F1E8B-A10E-41B9-B6A8-ABBCD710B44B}"/>
              </a:ext>
            </a:extLst>
          </p:cNvPr>
          <p:cNvSpPr txBox="1">
            <a:spLocks/>
          </p:cNvSpPr>
          <p:nvPr/>
        </p:nvSpPr>
        <p:spPr>
          <a:xfrm>
            <a:off x="4695214" y="902062"/>
            <a:ext cx="3281556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Mudanças climáticas</a:t>
            </a:r>
          </a:p>
        </p:txBody>
      </p:sp>
      <p:sp>
        <p:nvSpPr>
          <p:cNvPr id="15" name="Espaço Reservado para Texto 18">
            <a:extLst>
              <a:ext uri="{FF2B5EF4-FFF2-40B4-BE49-F238E27FC236}">
                <a16:creationId xmlns:a16="http://schemas.microsoft.com/office/drawing/2014/main" id="{8956B2F9-F666-4D15-A1A1-3B26C5BF9668}"/>
              </a:ext>
            </a:extLst>
          </p:cNvPr>
          <p:cNvSpPr txBox="1">
            <a:spLocks/>
          </p:cNvSpPr>
          <p:nvPr/>
        </p:nvSpPr>
        <p:spPr>
          <a:xfrm>
            <a:off x="4695214" y="1333376"/>
            <a:ext cx="3281556" cy="1306527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Temperatura global pode subir de 1,5°C a 2°C neste século </a:t>
            </a:r>
          </a:p>
        </p:txBody>
      </p:sp>
      <p:sp>
        <p:nvSpPr>
          <p:cNvPr id="16" name="Espaço Reservado para Texto 24">
            <a:extLst>
              <a:ext uri="{FF2B5EF4-FFF2-40B4-BE49-F238E27FC236}">
                <a16:creationId xmlns:a16="http://schemas.microsoft.com/office/drawing/2014/main" id="{0DE0DE2E-3478-4A74-AA2B-B8E108528C96}"/>
              </a:ext>
            </a:extLst>
          </p:cNvPr>
          <p:cNvSpPr txBox="1">
            <a:spLocks/>
          </p:cNvSpPr>
          <p:nvPr/>
        </p:nvSpPr>
        <p:spPr>
          <a:xfrm>
            <a:off x="1251503" y="3036805"/>
            <a:ext cx="3126583" cy="428891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Temperatura da soja</a:t>
            </a:r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545A98F2-F4FE-496B-9C40-9D161FC84400}"/>
              </a:ext>
            </a:extLst>
          </p:cNvPr>
          <p:cNvSpPr txBox="1">
            <a:spLocks/>
          </p:cNvSpPr>
          <p:nvPr/>
        </p:nvSpPr>
        <p:spPr>
          <a:xfrm>
            <a:off x="1251503" y="3465696"/>
            <a:ext cx="3502627" cy="1258935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latin typeface="Montserrat" panose="00000500000000000000" pitchFamily="2" charset="0"/>
              </a:rPr>
              <a:t>Temperaturas muito baixa ou muito elevada impossibilitam uma germinação saudável</a:t>
            </a:r>
          </a:p>
        </p:txBody>
      </p:sp>
      <p:sp>
        <p:nvSpPr>
          <p:cNvPr id="18" name="Espaço Reservado para Texto 44">
            <a:extLst>
              <a:ext uri="{FF2B5EF4-FFF2-40B4-BE49-F238E27FC236}">
                <a16:creationId xmlns:a16="http://schemas.microsoft.com/office/drawing/2014/main" id="{7EA7AE28-7B1C-4C7E-89B3-4ED296DD7528}"/>
              </a:ext>
            </a:extLst>
          </p:cNvPr>
          <p:cNvSpPr txBox="1">
            <a:spLocks/>
          </p:cNvSpPr>
          <p:nvPr/>
        </p:nvSpPr>
        <p:spPr>
          <a:xfrm>
            <a:off x="4695214" y="3028142"/>
            <a:ext cx="3281556" cy="428891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Econômica</a:t>
            </a:r>
          </a:p>
        </p:txBody>
      </p:sp>
      <p:sp>
        <p:nvSpPr>
          <p:cNvPr id="19" name="Espaço Reservado para Texto 20">
            <a:extLst>
              <a:ext uri="{FF2B5EF4-FFF2-40B4-BE49-F238E27FC236}">
                <a16:creationId xmlns:a16="http://schemas.microsoft.com/office/drawing/2014/main" id="{376C85AD-7606-480B-9124-1E1E19828882}"/>
              </a:ext>
            </a:extLst>
          </p:cNvPr>
          <p:cNvSpPr txBox="1">
            <a:spLocks/>
          </p:cNvSpPr>
          <p:nvPr/>
        </p:nvSpPr>
        <p:spPr>
          <a:xfrm>
            <a:off x="4695214" y="3420540"/>
            <a:ext cx="3281556" cy="1258935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Os produtores tendem a sofrer cada vez maiores perdas econômicas em razão das mudanças climáticas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6215B75-6822-4C87-AAF2-48CD7E382D1A}"/>
              </a:ext>
            </a:extLst>
          </p:cNvPr>
          <p:cNvSpPr txBox="1"/>
          <p:nvPr/>
        </p:nvSpPr>
        <p:spPr>
          <a:xfrm>
            <a:off x="1251503" y="26087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pt-BR" sz="2800" b="1" dirty="0">
                <a:solidFill>
                  <a:srgbClr val="385723"/>
                </a:solidFill>
                <a:latin typeface="Playfair Display" panose="00000500000000000000" pitchFamily="2" charset="0"/>
                <a:cs typeface="Calibri Light" panose="020F0302020204030204" pitchFamily="34" charset="0"/>
              </a:rPr>
              <a:t>Problemas: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8A59800-F9E6-4BFE-BD7F-A6B37018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4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>
                <a:solidFill>
                  <a:srgbClr val="324A00"/>
                </a:solidFill>
                <a:latin typeface="Playfair Display" panose="00000500000000000000" pitchFamily="2" charset="0"/>
              </a:rPr>
              <a:t>Infográfico</a:t>
            </a:r>
            <a:endParaRPr b="1" dirty="0">
              <a:solidFill>
                <a:srgbClr val="324A00"/>
              </a:solidFill>
              <a:latin typeface="Playfair Display" panose="00000500000000000000" pitchFamily="2" charset="0"/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723975" y="1622275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800" dirty="0">
                <a:solidFill>
                  <a:srgbClr val="8C4303"/>
                </a:solidFill>
              </a:rPr>
              <a:t>Site</a:t>
            </a:r>
            <a:endParaRPr sz="1800" dirty="0">
              <a:solidFill>
                <a:srgbClr val="8C4303"/>
              </a:solidFill>
            </a:endParaRPr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4294967295"/>
          </p:nvPr>
        </p:nvSpPr>
        <p:spPr>
          <a:xfrm>
            <a:off x="723975" y="1969825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400" dirty="0"/>
              <a:t>Acesso ao site e a todo conteudo</a:t>
            </a:r>
            <a:endParaRPr sz="1400" dirty="0"/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723975" y="3147100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800" dirty="0">
                <a:solidFill>
                  <a:srgbClr val="8C4303"/>
                </a:solidFill>
              </a:rPr>
              <a:t>Lucro</a:t>
            </a:r>
            <a:endParaRPr sz="1800" dirty="0">
              <a:solidFill>
                <a:srgbClr val="8C4303"/>
              </a:solidFill>
            </a:endParaRPr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4294967295"/>
          </p:nvPr>
        </p:nvSpPr>
        <p:spPr>
          <a:xfrm>
            <a:off x="723975" y="3494650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400" dirty="0"/>
              <a:t>Redução de perdas rendendo lucro</a:t>
            </a:r>
            <a:endParaRPr sz="1400" dirty="0"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7328204" y="1622275"/>
            <a:ext cx="1092000" cy="40470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pt-BR" sz="1800" dirty="0">
                <a:solidFill>
                  <a:srgbClr val="8C4303"/>
                </a:solidFill>
              </a:rPr>
              <a:t>Plantio</a:t>
            </a:r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4294967295"/>
          </p:nvPr>
        </p:nvSpPr>
        <p:spPr>
          <a:xfrm>
            <a:off x="6400800" y="1969825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Avaliação do plantio do cliente</a:t>
            </a:r>
          </a:p>
        </p:txBody>
      </p:sp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7328204" y="3147100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r>
              <a:rPr lang="pt-BR" sz="1800" dirty="0">
                <a:solidFill>
                  <a:srgbClr val="8C4303"/>
                </a:solidFill>
              </a:rPr>
              <a:t>Gráficos</a:t>
            </a:r>
          </a:p>
        </p:txBody>
      </p:sp>
      <p:sp>
        <p:nvSpPr>
          <p:cNvPr id="338" name="Google Shape;338;p49"/>
          <p:cNvSpPr txBox="1">
            <a:spLocks noGrp="1"/>
          </p:cNvSpPr>
          <p:nvPr>
            <p:ph type="body" idx="4294967295"/>
          </p:nvPr>
        </p:nvSpPr>
        <p:spPr>
          <a:xfrm>
            <a:off x="6400800" y="3494650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400" dirty="0">
                <a:solidFill>
                  <a:schemeClr val="dk1"/>
                </a:solidFill>
              </a:rPr>
              <a:t>Gráficos explicativos sobre o plantio</a:t>
            </a:r>
            <a:endParaRPr lang="pt-BR" sz="1400" dirty="0"/>
          </a:p>
        </p:txBody>
      </p:sp>
      <p:cxnSp>
        <p:nvCxnSpPr>
          <p:cNvPr id="339" name="Google Shape;339;p49"/>
          <p:cNvCxnSpPr>
            <a:cxnSpLocks/>
            <a:stCxn id="331" idx="3"/>
          </p:cNvCxnSpPr>
          <p:nvPr/>
        </p:nvCxnSpPr>
        <p:spPr>
          <a:xfrm>
            <a:off x="1815975" y="1824625"/>
            <a:ext cx="1489200" cy="404100"/>
          </a:xfrm>
          <a:prstGeom prst="bentConnector3">
            <a:avLst>
              <a:gd name="adj1" fmla="val 69299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49"/>
          <p:cNvCxnSpPr>
            <a:stCxn id="333" idx="3"/>
          </p:cNvCxnSpPr>
          <p:nvPr/>
        </p:nvCxnSpPr>
        <p:spPr>
          <a:xfrm>
            <a:off x="1815975" y="3349450"/>
            <a:ext cx="1460700" cy="251100"/>
          </a:xfrm>
          <a:prstGeom prst="bentConnector3">
            <a:avLst>
              <a:gd name="adj1" fmla="val 77172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49"/>
          <p:cNvCxnSpPr>
            <a:stCxn id="335" idx="1"/>
          </p:cNvCxnSpPr>
          <p:nvPr/>
        </p:nvCxnSpPr>
        <p:spPr>
          <a:xfrm rot="10800000" flipV="1">
            <a:off x="5619704" y="1824625"/>
            <a:ext cx="1708500" cy="40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49"/>
          <p:cNvCxnSpPr/>
          <p:nvPr/>
        </p:nvCxnSpPr>
        <p:spPr>
          <a:xfrm flipH="1">
            <a:off x="5657804" y="3349450"/>
            <a:ext cx="1670400" cy="25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3" name="Google Shape;343;p49"/>
          <p:cNvSpPr/>
          <p:nvPr/>
        </p:nvSpPr>
        <p:spPr>
          <a:xfrm rot="2700000">
            <a:off x="4509878" y="1762955"/>
            <a:ext cx="1234627" cy="1201583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4" name="Google Shape;344;p49"/>
          <p:cNvSpPr/>
          <p:nvPr/>
        </p:nvSpPr>
        <p:spPr>
          <a:xfrm rot="2700000">
            <a:off x="4786292" y="1912253"/>
            <a:ext cx="681797" cy="650643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5" name="Google Shape;345;p49"/>
          <p:cNvSpPr/>
          <p:nvPr/>
        </p:nvSpPr>
        <p:spPr>
          <a:xfrm rot="2700000">
            <a:off x="4389598" y="3047355"/>
            <a:ext cx="1354520" cy="1202202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6" name="Google Shape;346;p49"/>
          <p:cNvSpPr/>
          <p:nvPr/>
        </p:nvSpPr>
        <p:spPr>
          <a:xfrm rot="2700000">
            <a:off x="4772672" y="3280083"/>
            <a:ext cx="738341" cy="649816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7" name="Google Shape;347;p49"/>
          <p:cNvSpPr/>
          <p:nvPr/>
        </p:nvSpPr>
        <p:spPr>
          <a:xfrm rot="2700000">
            <a:off x="3278327" y="1607436"/>
            <a:ext cx="1237103" cy="1195596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8" name="Google Shape;348;p49"/>
          <p:cNvSpPr/>
          <p:nvPr/>
        </p:nvSpPr>
        <p:spPr>
          <a:xfrm rot="2700000">
            <a:off x="3442195" y="1883612"/>
            <a:ext cx="714607" cy="650643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9" name="Google Shape;349;p49"/>
          <p:cNvSpPr/>
          <p:nvPr/>
        </p:nvSpPr>
        <p:spPr>
          <a:xfrm rot="2700000">
            <a:off x="3176579" y="2867708"/>
            <a:ext cx="1234421" cy="1201583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350;p49"/>
          <p:cNvSpPr/>
          <p:nvPr/>
        </p:nvSpPr>
        <p:spPr>
          <a:xfrm rot="2700000">
            <a:off x="3429131" y="3264989"/>
            <a:ext cx="714607" cy="650230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grpSp>
        <p:nvGrpSpPr>
          <p:cNvPr id="351" name="Google Shape;351;p49"/>
          <p:cNvGrpSpPr/>
          <p:nvPr/>
        </p:nvGrpSpPr>
        <p:grpSpPr>
          <a:xfrm>
            <a:off x="4955102" y="3399746"/>
            <a:ext cx="377474" cy="335748"/>
            <a:chOff x="854261" y="2908813"/>
            <a:chExt cx="377474" cy="335748"/>
          </a:xfrm>
          <a:solidFill>
            <a:srgbClr val="324A00"/>
          </a:solidFill>
        </p:grpSpPr>
        <p:sp>
          <p:nvSpPr>
            <p:cNvPr id="352" name="Google Shape;352;p49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5336832A-EF3A-4BDB-9BA2-80E22625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gricultura estrutura de tópicos">
            <a:extLst>
              <a:ext uri="{FF2B5EF4-FFF2-40B4-BE49-F238E27FC236}">
                <a16:creationId xmlns:a16="http://schemas.microsoft.com/office/drawing/2014/main" id="{B344938B-0D5B-443A-A13E-D27CE35C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172" y="1969825"/>
            <a:ext cx="391500" cy="391500"/>
          </a:xfrm>
          <a:prstGeom prst="rect">
            <a:avLst/>
          </a:prstGeom>
        </p:spPr>
      </p:pic>
      <p:pic>
        <p:nvPicPr>
          <p:cNvPr id="11" name="Gráfico 10" descr="Monitor com preenchimento sólido">
            <a:extLst>
              <a:ext uri="{FF2B5EF4-FFF2-40B4-BE49-F238E27FC236}">
                <a16:creationId xmlns:a16="http://schemas.microsoft.com/office/drawing/2014/main" id="{1F36ED26-A715-4FDC-9716-845CBD9E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4184" y="2022984"/>
            <a:ext cx="364500" cy="364500"/>
          </a:xfrm>
          <a:prstGeom prst="rect">
            <a:avLst/>
          </a:prstGeom>
        </p:spPr>
      </p:pic>
      <p:pic>
        <p:nvPicPr>
          <p:cNvPr id="15" name="Gráfico 14" descr="Dólar com preenchimento sólido">
            <a:extLst>
              <a:ext uri="{FF2B5EF4-FFF2-40B4-BE49-F238E27FC236}">
                <a16:creationId xmlns:a16="http://schemas.microsoft.com/office/drawing/2014/main" id="{7284FBB8-F622-4A54-B9AF-EBF4B7635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2241" y="3409519"/>
            <a:ext cx="356400" cy="3564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E6A9AB7-1AB1-45AD-936B-A022C09E2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9981" y="2102643"/>
            <a:ext cx="257175" cy="161926"/>
          </a:xfrm>
          <a:prstGeom prst="rect">
            <a:avLst/>
          </a:prstGeom>
        </p:spPr>
      </p:pic>
      <p:sp>
        <p:nvSpPr>
          <p:cNvPr id="40" name="Google Shape;277;p44">
            <a:extLst>
              <a:ext uri="{FF2B5EF4-FFF2-40B4-BE49-F238E27FC236}">
                <a16:creationId xmlns:a16="http://schemas.microsoft.com/office/drawing/2014/main" id="{9DE7BF58-AEBC-45A8-B8A6-DA52157EB70F}"/>
              </a:ext>
            </a:extLst>
          </p:cNvPr>
          <p:cNvSpPr/>
          <p:nvPr/>
        </p:nvSpPr>
        <p:spPr>
          <a:xfrm rot="10800000">
            <a:off x="5960400" y="0"/>
            <a:ext cx="3183600" cy="718951"/>
          </a:xfrm>
          <a:prstGeom prst="rect">
            <a:avLst/>
          </a:prstGeom>
          <a:solidFill>
            <a:srgbClr val="B4BD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2B42B32-09AC-4FF8-B282-01025287D87A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324A00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2" grpId="0" build="p"/>
      <p:bldP spid="333" grpId="0"/>
      <p:bldP spid="334" grpId="0" build="p"/>
      <p:bldP spid="335" grpId="0" animBg="1"/>
      <p:bldP spid="336" grpId="0" build="p"/>
      <p:bldP spid="337" grpId="0"/>
      <p:bldP spid="3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>
            <a:spLocks noGrp="1"/>
          </p:cNvSpPr>
          <p:nvPr>
            <p:ph type="subTitle" idx="1"/>
          </p:nvPr>
        </p:nvSpPr>
        <p:spPr>
          <a:xfrm>
            <a:off x="1523692" y="1031311"/>
            <a:ext cx="6096616" cy="4370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800" dirty="0"/>
              <a:t>Sistema de Analise e Monitoramento de Plantação</a:t>
            </a:r>
            <a:endParaRPr sz="1800" dirty="0"/>
          </a:p>
        </p:txBody>
      </p:sp>
      <p:sp>
        <p:nvSpPr>
          <p:cNvPr id="663" name="Google Shape;663;p65"/>
          <p:cNvSpPr txBox="1">
            <a:spLocks noGrp="1"/>
          </p:cNvSpPr>
          <p:nvPr>
            <p:ph type="title"/>
          </p:nvPr>
        </p:nvSpPr>
        <p:spPr>
          <a:xfrm>
            <a:off x="3697209" y="2354361"/>
            <a:ext cx="1997937" cy="9419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pt-BR" sz="4800" dirty="0"/>
              <a:t>SAMP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148154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0" build="p"/>
      <p:bldP spid="6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6"/>
          <p:cNvCxnSpPr/>
          <p:nvPr/>
        </p:nvCxnSpPr>
        <p:spPr>
          <a:xfrm flipV="1">
            <a:off x="210028" y="2437708"/>
            <a:ext cx="8816978" cy="33227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2890283" y="89341"/>
            <a:ext cx="3496340" cy="559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Visão de negocio</a:t>
            </a:r>
          </a:p>
        </p:txBody>
      </p:sp>
      <p:sp>
        <p:nvSpPr>
          <p:cNvPr id="290" name="Google Shape;290;p46"/>
          <p:cNvSpPr/>
          <p:nvPr/>
        </p:nvSpPr>
        <p:spPr>
          <a:xfrm>
            <a:off x="388628" y="1983523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470317" y="1161471"/>
            <a:ext cx="808552" cy="67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5"/>
                </a:solidFill>
              </a:rPr>
              <a:t> 1º passo</a:t>
            </a:r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886346" y="3013931"/>
            <a:ext cx="941458" cy="67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5"/>
                </a:solidFill>
              </a:rPr>
              <a:t> 2º passo</a:t>
            </a:r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4294967295"/>
          </p:nvPr>
        </p:nvSpPr>
        <p:spPr>
          <a:xfrm>
            <a:off x="44696" y="2967414"/>
            <a:ext cx="1666437" cy="1191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/>
              <a:t>Cliente entra em contato com nossa empresa.</a:t>
            </a:r>
          </a:p>
        </p:txBody>
      </p:sp>
      <p:sp>
        <p:nvSpPr>
          <p:cNvPr id="29" name="Google Shape;290;p46">
            <a:extLst>
              <a:ext uri="{FF2B5EF4-FFF2-40B4-BE49-F238E27FC236}">
                <a16:creationId xmlns:a16="http://schemas.microsoft.com/office/drawing/2014/main" id="{4A339078-219F-8A94-1D38-AD35D66C119F}"/>
              </a:ext>
            </a:extLst>
          </p:cNvPr>
          <p:cNvSpPr/>
          <p:nvPr/>
        </p:nvSpPr>
        <p:spPr>
          <a:xfrm>
            <a:off x="1890476" y="196358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D069E4B-26D4-7BFC-4F66-07FAA567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464" y="2090625"/>
            <a:ext cx="649915" cy="649915"/>
          </a:xfrm>
          <a:prstGeom prst="rect">
            <a:avLst/>
          </a:prstGeom>
        </p:spPr>
      </p:pic>
      <p:sp>
        <p:nvSpPr>
          <p:cNvPr id="8" name="Google Shape;311;p46">
            <a:extLst>
              <a:ext uri="{FF2B5EF4-FFF2-40B4-BE49-F238E27FC236}">
                <a16:creationId xmlns:a16="http://schemas.microsoft.com/office/drawing/2014/main" id="{9849B6EE-514D-5B8D-2A4D-B18007889843}"/>
              </a:ext>
            </a:extLst>
          </p:cNvPr>
          <p:cNvSpPr txBox="1">
            <a:spLocks/>
          </p:cNvSpPr>
          <p:nvPr/>
        </p:nvSpPr>
        <p:spPr>
          <a:xfrm>
            <a:off x="1765841" y="1252915"/>
            <a:ext cx="1194618" cy="69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" sz="1400" dirty="0"/>
              <a:t>Fechar o contrato</a:t>
            </a:r>
          </a:p>
        </p:txBody>
      </p:sp>
      <p:sp>
        <p:nvSpPr>
          <p:cNvPr id="37" name="Google Shape;290;p46">
            <a:extLst>
              <a:ext uri="{FF2B5EF4-FFF2-40B4-BE49-F238E27FC236}">
                <a16:creationId xmlns:a16="http://schemas.microsoft.com/office/drawing/2014/main" id="{05C1F376-D36D-5F7D-2C28-A407FB1C46D3}"/>
              </a:ext>
            </a:extLst>
          </p:cNvPr>
          <p:cNvSpPr/>
          <p:nvPr/>
        </p:nvSpPr>
        <p:spPr>
          <a:xfrm>
            <a:off x="3385679" y="197687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3A700E6-3652-13B6-626F-F7C5CB92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086" y="2070691"/>
            <a:ext cx="709724" cy="736306"/>
          </a:xfrm>
          <a:prstGeom prst="rect">
            <a:avLst/>
          </a:prstGeom>
        </p:spPr>
      </p:pic>
      <p:sp>
        <p:nvSpPr>
          <p:cNvPr id="39" name="Google Shape;311;p46">
            <a:extLst>
              <a:ext uri="{FF2B5EF4-FFF2-40B4-BE49-F238E27FC236}">
                <a16:creationId xmlns:a16="http://schemas.microsoft.com/office/drawing/2014/main" id="{F3382F33-8684-6387-233D-F20D8BBC6B9F}"/>
              </a:ext>
            </a:extLst>
          </p:cNvPr>
          <p:cNvSpPr txBox="1">
            <a:spLocks/>
          </p:cNvSpPr>
          <p:nvPr/>
        </p:nvSpPr>
        <p:spPr>
          <a:xfrm>
            <a:off x="3068331" y="3013932"/>
            <a:ext cx="1586692" cy="8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" sz="1400" dirty="0"/>
              <a:t>Analisar o local de instalação do SAMP.</a:t>
            </a:r>
          </a:p>
        </p:txBody>
      </p:sp>
      <p:sp>
        <p:nvSpPr>
          <p:cNvPr id="10" name="Google Shape;295;p46">
            <a:extLst>
              <a:ext uri="{FF2B5EF4-FFF2-40B4-BE49-F238E27FC236}">
                <a16:creationId xmlns:a16="http://schemas.microsoft.com/office/drawing/2014/main" id="{4B61D71A-FDD9-4032-CB22-6B12A47D4351}"/>
              </a:ext>
            </a:extLst>
          </p:cNvPr>
          <p:cNvSpPr txBox="1">
            <a:spLocks/>
          </p:cNvSpPr>
          <p:nvPr/>
        </p:nvSpPr>
        <p:spPr>
          <a:xfrm>
            <a:off x="3414776" y="1199751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3º passo</a:t>
            </a:r>
          </a:p>
        </p:txBody>
      </p:sp>
      <p:sp>
        <p:nvSpPr>
          <p:cNvPr id="42" name="Google Shape;290;p46">
            <a:extLst>
              <a:ext uri="{FF2B5EF4-FFF2-40B4-BE49-F238E27FC236}">
                <a16:creationId xmlns:a16="http://schemas.microsoft.com/office/drawing/2014/main" id="{D449D3CE-D6CA-EC7A-6077-4507BB6958C3}"/>
              </a:ext>
            </a:extLst>
          </p:cNvPr>
          <p:cNvSpPr/>
          <p:nvPr/>
        </p:nvSpPr>
        <p:spPr>
          <a:xfrm>
            <a:off x="4880883" y="197687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95;p46">
            <a:extLst>
              <a:ext uri="{FF2B5EF4-FFF2-40B4-BE49-F238E27FC236}">
                <a16:creationId xmlns:a16="http://schemas.microsoft.com/office/drawing/2014/main" id="{0E1C9BD7-CAF0-B314-165C-B642EBA429A3}"/>
              </a:ext>
            </a:extLst>
          </p:cNvPr>
          <p:cNvSpPr txBox="1">
            <a:spLocks/>
          </p:cNvSpPr>
          <p:nvPr/>
        </p:nvSpPr>
        <p:spPr>
          <a:xfrm>
            <a:off x="4916625" y="3013931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4º passo</a:t>
            </a:r>
          </a:p>
        </p:txBody>
      </p:sp>
      <p:sp>
        <p:nvSpPr>
          <p:cNvPr id="18" name="Google Shape;311;p46">
            <a:extLst>
              <a:ext uri="{FF2B5EF4-FFF2-40B4-BE49-F238E27FC236}">
                <a16:creationId xmlns:a16="http://schemas.microsoft.com/office/drawing/2014/main" id="{32EB6916-1C97-4D1E-9C65-CD0EB2147170}"/>
              </a:ext>
            </a:extLst>
          </p:cNvPr>
          <p:cNvSpPr txBox="1">
            <a:spLocks/>
          </p:cNvSpPr>
          <p:nvPr/>
        </p:nvSpPr>
        <p:spPr>
          <a:xfrm>
            <a:off x="4875865" y="1153235"/>
            <a:ext cx="1028485" cy="75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Instalar o SAMP no local</a:t>
            </a:r>
            <a:endParaRPr lang="en" sz="1400" dirty="0">
              <a:latin typeface="Montserrat" panose="00000500000000000000" pitchFamily="2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E210EA9-2B0D-4946-3D84-7B80F12B5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453" y="2143790"/>
            <a:ext cx="596753" cy="590107"/>
          </a:xfrm>
          <a:prstGeom prst="rect">
            <a:avLst/>
          </a:prstGeom>
        </p:spPr>
      </p:pic>
      <p:sp>
        <p:nvSpPr>
          <p:cNvPr id="20" name="Google Shape;290;p46">
            <a:extLst>
              <a:ext uri="{FF2B5EF4-FFF2-40B4-BE49-F238E27FC236}">
                <a16:creationId xmlns:a16="http://schemas.microsoft.com/office/drawing/2014/main" id="{6871842D-D23C-C362-8760-6A69774774F5}"/>
              </a:ext>
            </a:extLst>
          </p:cNvPr>
          <p:cNvSpPr/>
          <p:nvPr/>
        </p:nvSpPr>
        <p:spPr>
          <a:xfrm>
            <a:off x="6372776" y="1952783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8C0314-58FF-48B4-8682-CF7EF5BC8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188" y="2112802"/>
            <a:ext cx="669853" cy="669853"/>
          </a:xfrm>
          <a:prstGeom prst="rect">
            <a:avLst/>
          </a:prstGeom>
        </p:spPr>
      </p:pic>
      <p:sp>
        <p:nvSpPr>
          <p:cNvPr id="23" name="Google Shape;295;p46">
            <a:extLst>
              <a:ext uri="{FF2B5EF4-FFF2-40B4-BE49-F238E27FC236}">
                <a16:creationId xmlns:a16="http://schemas.microsoft.com/office/drawing/2014/main" id="{B26322E5-671F-3E46-1245-5F195EAAAD26}"/>
              </a:ext>
            </a:extLst>
          </p:cNvPr>
          <p:cNvSpPr txBox="1">
            <a:spLocks/>
          </p:cNvSpPr>
          <p:nvPr/>
        </p:nvSpPr>
        <p:spPr>
          <a:xfrm>
            <a:off x="6332084" y="1159878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5º passo</a:t>
            </a:r>
          </a:p>
        </p:txBody>
      </p:sp>
      <p:sp>
        <p:nvSpPr>
          <p:cNvPr id="24" name="Google Shape;311;p46">
            <a:extLst>
              <a:ext uri="{FF2B5EF4-FFF2-40B4-BE49-F238E27FC236}">
                <a16:creationId xmlns:a16="http://schemas.microsoft.com/office/drawing/2014/main" id="{25EDB7A3-E625-693D-24CF-51F7500D28CF}"/>
              </a:ext>
            </a:extLst>
          </p:cNvPr>
          <p:cNvSpPr txBox="1">
            <a:spLocks/>
          </p:cNvSpPr>
          <p:nvPr/>
        </p:nvSpPr>
        <p:spPr>
          <a:xfrm>
            <a:off x="6158418" y="3013933"/>
            <a:ext cx="1367397" cy="75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Acessar o site e analisar os dados.</a:t>
            </a:r>
          </a:p>
          <a:p>
            <a:pPr algn="ctr"/>
            <a:endParaRPr lang="en" dirty="0"/>
          </a:p>
        </p:txBody>
      </p:sp>
      <p:sp>
        <p:nvSpPr>
          <p:cNvPr id="25" name="Google Shape;290;p46">
            <a:extLst>
              <a:ext uri="{FF2B5EF4-FFF2-40B4-BE49-F238E27FC236}">
                <a16:creationId xmlns:a16="http://schemas.microsoft.com/office/drawing/2014/main" id="{B55BD6A0-DB3A-770B-6A14-6EE0FEA62C30}"/>
              </a:ext>
            </a:extLst>
          </p:cNvPr>
          <p:cNvSpPr/>
          <p:nvPr/>
        </p:nvSpPr>
        <p:spPr>
          <a:xfrm>
            <a:off x="7791546" y="1943650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9CCFC1-A0DB-ED79-DF28-B2A2582A2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761" y="2110563"/>
            <a:ext cx="590108" cy="590108"/>
          </a:xfrm>
          <a:prstGeom prst="rect">
            <a:avLst/>
          </a:prstGeom>
        </p:spPr>
      </p:pic>
      <p:sp>
        <p:nvSpPr>
          <p:cNvPr id="26" name="Google Shape;295;p46">
            <a:extLst>
              <a:ext uri="{FF2B5EF4-FFF2-40B4-BE49-F238E27FC236}">
                <a16:creationId xmlns:a16="http://schemas.microsoft.com/office/drawing/2014/main" id="{0D83CB67-4FCF-4B99-EB90-A43EA56ECF7C}"/>
              </a:ext>
            </a:extLst>
          </p:cNvPr>
          <p:cNvSpPr txBox="1">
            <a:spLocks/>
          </p:cNvSpPr>
          <p:nvPr/>
        </p:nvSpPr>
        <p:spPr>
          <a:xfrm>
            <a:off x="7794061" y="2967413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6º passo</a:t>
            </a:r>
          </a:p>
        </p:txBody>
      </p:sp>
      <p:sp>
        <p:nvSpPr>
          <p:cNvPr id="28" name="Google Shape;311;p46">
            <a:extLst>
              <a:ext uri="{FF2B5EF4-FFF2-40B4-BE49-F238E27FC236}">
                <a16:creationId xmlns:a16="http://schemas.microsoft.com/office/drawing/2014/main" id="{205EDEE4-8989-A4C0-98CB-95A772ED7E0E}"/>
              </a:ext>
            </a:extLst>
          </p:cNvPr>
          <p:cNvSpPr txBox="1">
            <a:spLocks/>
          </p:cNvSpPr>
          <p:nvPr/>
        </p:nvSpPr>
        <p:spPr>
          <a:xfrm>
            <a:off x="7361225" y="1153235"/>
            <a:ext cx="1679726" cy="87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Tomar melhores decisões e aumentar lucros</a:t>
            </a:r>
          </a:p>
        </p:txBody>
      </p:sp>
      <p:pic>
        <p:nvPicPr>
          <p:cNvPr id="4098" name="Picture 2" descr="Computador portátil Ícone grátis">
            <a:extLst>
              <a:ext uri="{FF2B5EF4-FFF2-40B4-BE49-F238E27FC236}">
                <a16:creationId xmlns:a16="http://schemas.microsoft.com/office/drawing/2014/main" id="{C3D1E5B6-5A9F-4B4E-A4AB-0E555013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1" y="2108227"/>
            <a:ext cx="609524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3B9A5D4E-F03D-4257-B0EC-F318794E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295" grpId="0"/>
      <p:bldP spid="311" grpId="0" build="p"/>
      <p:bldP spid="8" grpId="0"/>
      <p:bldP spid="39" grpId="0"/>
      <p:bldP spid="10" grpId="0"/>
      <p:bldP spid="45" grpId="0"/>
      <p:bldP spid="18" grpId="0"/>
      <p:bldP spid="23" grpId="0"/>
      <p:bldP spid="24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073C5C-1F9E-45FA-BC1D-E45E152A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5" y="104324"/>
            <a:ext cx="5257141" cy="810075"/>
          </a:xfrm>
        </p:spPr>
        <p:txBody>
          <a:bodyPr/>
          <a:lstStyle/>
          <a:p>
            <a:r>
              <a:rPr lang="pt-BR" dirty="0"/>
              <a:t>Diagrama de Solução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58F4816-33E5-40E2-9C04-FE35D770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" y="914399"/>
            <a:ext cx="6267450" cy="3949041"/>
          </a:xfrm>
          <a:prstGeom prst="rect">
            <a:avLst/>
          </a:prstGeom>
        </p:spPr>
      </p:pic>
      <p:sp>
        <p:nvSpPr>
          <p:cNvPr id="16" name="Google Shape;277;p44">
            <a:extLst>
              <a:ext uri="{FF2B5EF4-FFF2-40B4-BE49-F238E27FC236}">
                <a16:creationId xmlns:a16="http://schemas.microsoft.com/office/drawing/2014/main" id="{6CF3C87B-68DA-493B-8ED2-08F0862AD7E4}"/>
              </a:ext>
            </a:extLst>
          </p:cNvPr>
          <p:cNvSpPr/>
          <p:nvPr/>
        </p:nvSpPr>
        <p:spPr>
          <a:xfrm rot="10800000">
            <a:off x="5960400" y="0"/>
            <a:ext cx="3183600" cy="718951"/>
          </a:xfrm>
          <a:prstGeom prst="rect">
            <a:avLst/>
          </a:pr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81B3890-76CE-4446-A5A3-A45E75A07AD3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B4BD6E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86D2D26-38DD-418B-9261-9DE68A68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6669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68451de558ee1fd9bab8f1582c629736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66853bbf8d98e028fc3153448e331847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876FFB-DAB3-44CB-84E7-A063884334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1E79E-71D7-4EBE-A40B-41EB00C1A16E}">
  <ds:schemaRefs>
    <ds:schemaRef ds:uri="4bc5c97c-1d73-4ddd-b761-3e2b250dfd29"/>
    <ds:schemaRef ds:uri="8531b0eb-b9ec-4304-8fd5-4ef867e31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A7B0DE8-90EA-4C49-A4E5-4E3079E9F2EB}">
  <ds:schemaRefs>
    <ds:schemaRef ds:uri="4bc5c97c-1d73-4ddd-b761-3e2b250dfd29"/>
    <ds:schemaRef ds:uri="8531b0eb-b9ec-4304-8fd5-4ef867e31f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328</Words>
  <Application>Microsoft Office PowerPoint</Application>
  <PresentationFormat>Apresentação na tela (16:9)</PresentationFormat>
  <Paragraphs>72</Paragraphs>
  <Slides>12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Montserrat</vt:lpstr>
      <vt:lpstr>Playfair Display</vt:lpstr>
      <vt:lpstr>Arial</vt:lpstr>
      <vt:lpstr>Calibri</vt:lpstr>
      <vt:lpstr>Sustainable Agriculture Project Proposal by Slidesgo</vt:lpstr>
      <vt:lpstr>Apresentação do PowerPoint</vt:lpstr>
      <vt:lpstr>Apresentação do PowerPoint</vt:lpstr>
      <vt:lpstr>Nossa empresa</vt:lpstr>
      <vt:lpstr>Problemas</vt:lpstr>
      <vt:lpstr>Apresentação do PowerPoint</vt:lpstr>
      <vt:lpstr>Infográfico</vt:lpstr>
      <vt:lpstr>SAMP</vt:lpstr>
      <vt:lpstr>Visão de negocio</vt:lpstr>
      <vt:lpstr>Diagrama de Solução</vt:lpstr>
      <vt:lpstr>Visite nosso site!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Agriculture Project Proposal</dc:title>
  <dc:creator>Pedro Henrique</dc:creator>
  <cp:lastModifiedBy>JÚLIA DURAN ESCOBAR PEREIRA DUARTE .</cp:lastModifiedBy>
  <cp:revision>3</cp:revision>
  <dcterms:modified xsi:type="dcterms:W3CDTF">2022-04-25T17:18:53Z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